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57" r:id="rId4"/>
    <p:sldId id="256" r:id="rId5"/>
    <p:sldId id="278" r:id="rId6"/>
    <p:sldId id="259" r:id="rId7"/>
    <p:sldId id="277" r:id="rId8"/>
    <p:sldId id="271" r:id="rId9"/>
    <p:sldId id="298" r:id="rId10"/>
    <p:sldId id="299" r:id="rId11"/>
    <p:sldId id="300" r:id="rId12"/>
    <p:sldId id="265" r:id="rId13"/>
    <p:sldId id="301" r:id="rId14"/>
    <p:sldId id="273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5" y="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613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198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6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050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091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85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189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77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723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148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295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C362-97DA-45AB-92A5-25CA41C2D97D}" type="datetimeFigureOut">
              <a:rPr lang="en-ZA" smtClean="0"/>
              <a:t>2020/05/18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FDC7-AD0D-444C-A355-C584BAB01A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52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640960" cy="3024336"/>
          </a:xfrm>
        </p:spPr>
        <p:txBody>
          <a:bodyPr>
            <a:noAutofit/>
          </a:bodyPr>
          <a:lstStyle/>
          <a:p>
            <a:r>
              <a:rPr lang="en-ZA" sz="7200" b="1" dirty="0"/>
              <a:t>DIE</a:t>
            </a:r>
            <a:br>
              <a:rPr lang="en-ZA" sz="7200" b="1" dirty="0"/>
            </a:br>
            <a:r>
              <a:rPr lang="en-ZA" sz="7200" b="1" dirty="0"/>
              <a:t>JOHANNESE GESKRIFTE</a:t>
            </a:r>
            <a:br>
              <a:rPr lang="en-ZA" sz="7200" b="1" dirty="0"/>
            </a:br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16148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5400" b="1" dirty="0" err="1"/>
              <a:t>Simboliek</a:t>
            </a:r>
            <a:r>
              <a:rPr lang="en-ZA" sz="5400" b="1" dirty="0"/>
              <a:t>, </a:t>
            </a:r>
            <a:r>
              <a:rPr lang="en-ZA" sz="5400" b="1" dirty="0" err="1"/>
              <a:t>ironie</a:t>
            </a:r>
            <a:r>
              <a:rPr lang="en-ZA" sz="5400" b="1" dirty="0"/>
              <a:t>, </a:t>
            </a:r>
            <a:r>
              <a:rPr lang="en-ZA" sz="5400" b="1" dirty="0" err="1"/>
              <a:t>misverstand</a:t>
            </a:r>
            <a:r>
              <a:rPr lang="en-ZA" sz="5400" b="1" dirty="0"/>
              <a:t>:</a:t>
            </a:r>
          </a:p>
          <a:p>
            <a:pPr marL="0" indent="0">
              <a:buNone/>
            </a:pPr>
            <a:endParaRPr lang="en-ZA" sz="18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</a:t>
            </a:r>
            <a:r>
              <a:rPr lang="en-ZA" sz="4400" b="1" dirty="0" err="1">
                <a:cs typeface="Arial"/>
              </a:rPr>
              <a:t>Gebruik</a:t>
            </a:r>
            <a:r>
              <a:rPr lang="en-ZA" sz="4400" b="1" dirty="0">
                <a:cs typeface="Arial"/>
              </a:rPr>
              <a:t> by </a:t>
            </a:r>
            <a:r>
              <a:rPr lang="en-ZA" sz="4400" b="1" dirty="0" err="1">
                <a:cs typeface="Arial"/>
              </a:rPr>
              <a:t>uitstek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simboliek</a:t>
            </a:r>
            <a:r>
              <a:rPr lang="en-ZA" sz="4400" b="1" dirty="0">
                <a:cs typeface="Arial"/>
              </a:rPr>
              <a:t> &amp; 	</a:t>
            </a:r>
            <a:r>
              <a:rPr lang="en-ZA" sz="4400" b="1" dirty="0" err="1">
                <a:cs typeface="Arial"/>
              </a:rPr>
              <a:t>simboliese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verbande</a:t>
            </a:r>
            <a:r>
              <a:rPr lang="en-ZA" sz="4400" b="1" dirty="0">
                <a:cs typeface="Arial"/>
              </a:rPr>
              <a:t> (9:1vv)</a:t>
            </a:r>
          </a:p>
          <a:p>
            <a:pPr marL="0" indent="0">
              <a:buNone/>
            </a:pPr>
            <a:endParaRPr lang="en-ZA" sz="20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</a:t>
            </a:r>
            <a:r>
              <a:rPr lang="en-ZA" sz="4400" b="1" dirty="0" err="1">
                <a:cs typeface="Arial"/>
              </a:rPr>
              <a:t>Gebruik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Joodse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en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Griekse</a:t>
            </a:r>
            <a:r>
              <a:rPr lang="en-ZA" sz="4400" b="1" dirty="0">
                <a:cs typeface="Arial"/>
              </a:rPr>
              <a:t> 	</a:t>
            </a:r>
            <a:r>
              <a:rPr lang="en-ZA" sz="4400" b="1" dirty="0" err="1">
                <a:cs typeface="Arial"/>
              </a:rPr>
              <a:t>apokaliptiese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denkbeelde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97302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5400" b="1" dirty="0" err="1"/>
              <a:t>Simboliek</a:t>
            </a:r>
            <a:r>
              <a:rPr lang="en-ZA" sz="5400" b="1" dirty="0"/>
              <a:t>, </a:t>
            </a:r>
            <a:r>
              <a:rPr lang="en-ZA" sz="5400" b="1" dirty="0" err="1"/>
              <a:t>ironie</a:t>
            </a:r>
            <a:r>
              <a:rPr lang="en-ZA" sz="5400" b="1" dirty="0"/>
              <a:t>, </a:t>
            </a:r>
            <a:r>
              <a:rPr lang="en-ZA" sz="5400" b="1" dirty="0" err="1"/>
              <a:t>misverstand</a:t>
            </a:r>
            <a:r>
              <a:rPr lang="en-ZA" sz="5400" b="1" dirty="0"/>
              <a:t>:</a:t>
            </a:r>
          </a:p>
          <a:p>
            <a:pPr marL="0" indent="0">
              <a:buNone/>
            </a:pPr>
            <a:endParaRPr lang="en-ZA" sz="18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●Jesus </a:t>
            </a:r>
            <a:r>
              <a:rPr lang="en-ZA" sz="4400" b="1" dirty="0" err="1">
                <a:cs typeface="Arial"/>
              </a:rPr>
              <a:t>praat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metafories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en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selfs</a:t>
            </a:r>
            <a:r>
              <a:rPr lang="en-ZA" sz="4400" b="1" dirty="0">
                <a:cs typeface="Arial"/>
              </a:rPr>
              <a:t> 	</a:t>
            </a:r>
            <a:r>
              <a:rPr lang="en-ZA" sz="4400" b="1" dirty="0" err="1">
                <a:cs typeface="Arial"/>
              </a:rPr>
              <a:t>dubbelsinnig</a:t>
            </a:r>
            <a:r>
              <a:rPr lang="en-ZA" sz="4400" b="1" dirty="0">
                <a:cs typeface="Arial"/>
              </a:rPr>
              <a:t> (2:19vv, 3:3-5)</a:t>
            </a:r>
          </a:p>
          <a:p>
            <a:pPr marL="0" indent="0">
              <a:buNone/>
            </a:pPr>
            <a:endParaRPr lang="en-ZA" sz="20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</a:t>
            </a:r>
            <a:r>
              <a:rPr lang="en-ZA" sz="4400" b="1" dirty="0" err="1">
                <a:cs typeface="Arial"/>
              </a:rPr>
              <a:t>Gebruik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dit</a:t>
            </a:r>
            <a:r>
              <a:rPr lang="en-ZA" sz="4400" b="1" dirty="0">
                <a:cs typeface="Arial"/>
              </a:rPr>
              <a:t> om </a:t>
            </a:r>
            <a:r>
              <a:rPr lang="en-ZA" sz="4400" b="1" dirty="0" err="1">
                <a:cs typeface="Arial"/>
              </a:rPr>
              <a:t>dualisme</a:t>
            </a:r>
            <a:r>
              <a:rPr lang="en-ZA" sz="4400" b="1" dirty="0">
                <a:cs typeface="Arial"/>
              </a:rPr>
              <a:t> in </a:t>
            </a:r>
            <a:r>
              <a:rPr lang="en-ZA" sz="4400" b="1" dirty="0" err="1">
                <a:cs typeface="Arial"/>
              </a:rPr>
              <a:t>denke</a:t>
            </a:r>
            <a:r>
              <a:rPr lang="en-ZA" sz="4400" b="1" dirty="0">
                <a:cs typeface="Arial"/>
              </a:rPr>
              <a:t> 	</a:t>
            </a:r>
            <a:r>
              <a:rPr lang="en-ZA" sz="4400" b="1" dirty="0" err="1">
                <a:cs typeface="Arial"/>
              </a:rPr>
              <a:t>te</a:t>
            </a:r>
            <a:r>
              <a:rPr lang="en-ZA" sz="4400" b="1" dirty="0">
                <a:cs typeface="Arial"/>
              </a:rPr>
              <a:t> </a:t>
            </a:r>
            <a:r>
              <a:rPr lang="en-ZA" sz="4400" b="1" dirty="0" err="1">
                <a:cs typeface="Arial"/>
              </a:rPr>
              <a:t>illustreer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401338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ZA" sz="8000" b="1" dirty="0" err="1"/>
              <a:t>Teologie</a:t>
            </a:r>
            <a:endParaRPr lang="en-ZA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6600" b="1" dirty="0" err="1"/>
              <a:t>Een</a:t>
            </a:r>
            <a:r>
              <a:rPr lang="en-ZA" sz="6600" b="1" dirty="0"/>
              <a:t> van die </a:t>
            </a:r>
            <a:r>
              <a:rPr lang="en-ZA" sz="6600" b="1" dirty="0" err="1"/>
              <a:t>mees</a:t>
            </a:r>
            <a:r>
              <a:rPr lang="en-ZA" sz="6600" b="1" dirty="0"/>
              <a:t> </a:t>
            </a:r>
            <a:r>
              <a:rPr lang="en-ZA" sz="6600" b="1" dirty="0" err="1"/>
              <a:t>omvangryke</a:t>
            </a:r>
            <a:r>
              <a:rPr lang="en-ZA" sz="6600" b="1" dirty="0"/>
              <a:t> studies in die </a:t>
            </a:r>
            <a:r>
              <a:rPr lang="en-ZA" sz="6600" b="1" dirty="0" err="1"/>
              <a:t>teologie</a:t>
            </a:r>
            <a:endParaRPr lang="en-ZA" sz="6600" b="1" dirty="0"/>
          </a:p>
          <a:p>
            <a:endParaRPr lang="en-ZA" sz="5400" b="1" dirty="0"/>
          </a:p>
        </p:txBody>
      </p:sp>
    </p:spTree>
    <p:extLst>
      <p:ext uri="{BB962C8B-B14F-4D97-AF65-F5344CB8AC3E}">
        <p14:creationId xmlns:p14="http://schemas.microsoft.com/office/powerpoint/2010/main" val="2050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txBody>
          <a:bodyPr>
            <a:noAutofit/>
          </a:bodyPr>
          <a:lstStyle/>
          <a:p>
            <a:r>
              <a:rPr lang="en-ZA" sz="8000" b="1" dirty="0" err="1"/>
              <a:t>Teologie</a:t>
            </a:r>
            <a:endParaRPr lang="en-ZA" sz="8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/>
          </a:bodyPr>
          <a:lstStyle/>
          <a:p>
            <a:pPr lvl="0"/>
            <a:r>
              <a:rPr lang="en-ZA" sz="5400" b="1" dirty="0"/>
              <a:t>Die </a:t>
            </a:r>
            <a:r>
              <a:rPr lang="en-ZA" sz="5400" b="1" dirty="0" err="1"/>
              <a:t>sleutel</a:t>
            </a:r>
            <a:r>
              <a:rPr lang="en-ZA" sz="5400" b="1" dirty="0"/>
              <a:t>; </a:t>
            </a:r>
            <a:r>
              <a:rPr lang="en-ZA" sz="5400" b="1" i="1" dirty="0"/>
              <a:t>20:30 – 31</a:t>
            </a:r>
            <a:endParaRPr lang="en-ZA" sz="5400" b="1" dirty="0"/>
          </a:p>
          <a:p>
            <a:r>
              <a:rPr lang="en-ZA" sz="5400" b="1" dirty="0" err="1"/>
              <a:t>Drie</a:t>
            </a:r>
            <a:r>
              <a:rPr lang="en-ZA" sz="5400" b="1" dirty="0"/>
              <a:t> </a:t>
            </a:r>
            <a:r>
              <a:rPr lang="en-ZA" sz="5400" b="1" dirty="0" err="1"/>
              <a:t>kernelemente</a:t>
            </a:r>
            <a:r>
              <a:rPr lang="en-ZA" sz="5400" b="1" dirty="0"/>
              <a:t>:</a:t>
            </a:r>
          </a:p>
          <a:p>
            <a:pPr marL="0" indent="0">
              <a:buNone/>
            </a:pPr>
            <a:r>
              <a:rPr lang="en-ZA" sz="1100" b="1" dirty="0"/>
              <a:t> </a:t>
            </a:r>
          </a:p>
          <a:p>
            <a:pPr lvl="1"/>
            <a:r>
              <a:rPr lang="en-ZA" sz="4400" b="1" dirty="0"/>
              <a:t>Jesus is die </a:t>
            </a:r>
            <a:r>
              <a:rPr lang="en-ZA" sz="4400" b="1" i="1" dirty="0" err="1"/>
              <a:t>Messias</a:t>
            </a:r>
            <a:r>
              <a:rPr lang="en-ZA" sz="4400" b="1" dirty="0"/>
              <a:t> – die </a:t>
            </a:r>
            <a:r>
              <a:rPr lang="en-ZA" sz="4400" b="1" dirty="0" err="1"/>
              <a:t>Seun</a:t>
            </a:r>
            <a:r>
              <a:rPr lang="en-ZA" sz="4400" b="1" dirty="0"/>
              <a:t> van God</a:t>
            </a:r>
          </a:p>
          <a:p>
            <a:pPr lvl="1"/>
            <a:r>
              <a:rPr lang="en-ZA" sz="4400" b="1" dirty="0" err="1"/>
              <a:t>Dit</a:t>
            </a:r>
            <a:r>
              <a:rPr lang="en-ZA" sz="4400" b="1" dirty="0"/>
              <a:t> </a:t>
            </a:r>
            <a:r>
              <a:rPr lang="en-ZA" sz="4400" b="1" dirty="0" err="1"/>
              <a:t>moet</a:t>
            </a:r>
            <a:r>
              <a:rPr lang="en-ZA" sz="4400" b="1" dirty="0"/>
              <a:t> </a:t>
            </a:r>
            <a:r>
              <a:rPr lang="en-ZA" sz="4400" b="1" i="1" dirty="0" err="1"/>
              <a:t>geglo</a:t>
            </a:r>
            <a:r>
              <a:rPr lang="en-ZA" sz="4400" b="1" dirty="0"/>
              <a:t> word</a:t>
            </a:r>
          </a:p>
          <a:p>
            <a:pPr lvl="1"/>
            <a:r>
              <a:rPr lang="en-ZA" sz="4400" b="1" dirty="0" err="1"/>
              <a:t>Wie</a:t>
            </a:r>
            <a:r>
              <a:rPr lang="en-ZA" sz="4400" b="1" dirty="0"/>
              <a:t> </a:t>
            </a:r>
            <a:r>
              <a:rPr lang="en-ZA" sz="4400" b="1" dirty="0" err="1"/>
              <a:t>dit</a:t>
            </a:r>
            <a:r>
              <a:rPr lang="en-ZA" sz="4400" b="1" dirty="0"/>
              <a:t> </a:t>
            </a:r>
            <a:r>
              <a:rPr lang="en-ZA" sz="4400" b="1" dirty="0" err="1"/>
              <a:t>glo</a:t>
            </a:r>
            <a:r>
              <a:rPr lang="en-ZA" sz="4400" b="1" dirty="0"/>
              <a:t>, </a:t>
            </a:r>
            <a:r>
              <a:rPr lang="en-ZA" sz="4400" b="1" i="1" dirty="0"/>
              <a:t>het</a:t>
            </a:r>
            <a:r>
              <a:rPr lang="en-ZA" sz="4400" b="1" dirty="0"/>
              <a:t> in </a:t>
            </a:r>
            <a:r>
              <a:rPr lang="en-ZA" sz="4400" b="1" dirty="0" err="1"/>
              <a:t>Hom</a:t>
            </a:r>
            <a:r>
              <a:rPr lang="en-ZA" sz="4400" b="1" dirty="0"/>
              <a:t> die </a:t>
            </a:r>
            <a:r>
              <a:rPr lang="en-ZA" sz="4400" b="1" i="1" dirty="0" err="1"/>
              <a:t>lewe</a:t>
            </a:r>
            <a:endParaRPr lang="en-ZA" sz="4400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3208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92696"/>
            <a:ext cx="885698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8000" b="1" dirty="0"/>
              <a:t>CHRISTOLOGIE</a:t>
            </a:r>
          </a:p>
          <a:p>
            <a:endParaRPr lang="en-ZA" sz="3200" b="1" dirty="0"/>
          </a:p>
          <a:p>
            <a:endParaRPr lang="en-ZA" sz="2400" b="1" dirty="0"/>
          </a:p>
          <a:p>
            <a:pPr algn="ctr"/>
            <a:r>
              <a:rPr lang="en-ZA" sz="6600" b="1" dirty="0"/>
              <a:t>Die </a:t>
            </a:r>
            <a:r>
              <a:rPr lang="en-ZA" sz="6600" b="1" dirty="0" err="1"/>
              <a:t>Persoon</a:t>
            </a:r>
            <a:r>
              <a:rPr lang="en-ZA" sz="6600" b="1" dirty="0"/>
              <a:t> van </a:t>
            </a:r>
            <a:r>
              <a:rPr lang="en-ZA" sz="6600" b="1" dirty="0" err="1"/>
              <a:t>Christus</a:t>
            </a:r>
            <a:r>
              <a:rPr lang="en-ZA" sz="6600" b="1" dirty="0"/>
              <a:t> </a:t>
            </a:r>
            <a:r>
              <a:rPr lang="en-ZA" sz="6600" b="1" dirty="0" err="1"/>
              <a:t>sentraal</a:t>
            </a:r>
            <a:endParaRPr lang="en-ZA" sz="6600" b="1" dirty="0"/>
          </a:p>
          <a:p>
            <a:r>
              <a:rPr lang="en-ZA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1832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inting with meaning behind 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68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ainting with meaning behind 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19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120680"/>
          </a:xfrm>
        </p:spPr>
        <p:txBody>
          <a:bodyPr>
            <a:noAutofit/>
          </a:bodyPr>
          <a:lstStyle/>
          <a:p>
            <a:r>
              <a:rPr lang="en-ZA" sz="8000" b="1" dirty="0"/>
              <a:t>Johannes </a:t>
            </a:r>
            <a:r>
              <a:rPr lang="en-ZA" sz="8000" b="1" dirty="0" err="1"/>
              <a:t>moet</a:t>
            </a:r>
            <a:r>
              <a:rPr lang="en-ZA" sz="8000" b="1" dirty="0"/>
              <a:t> </a:t>
            </a:r>
            <a:br>
              <a:rPr lang="en-ZA" sz="8000" b="1" dirty="0"/>
            </a:br>
            <a:r>
              <a:rPr lang="en-ZA" sz="8000" b="1" i="1" dirty="0" err="1"/>
              <a:t>gelees</a:t>
            </a:r>
            <a:r>
              <a:rPr lang="en-ZA" sz="8000" b="1" dirty="0"/>
              <a:t> word…</a:t>
            </a:r>
          </a:p>
        </p:txBody>
      </p:sp>
    </p:spTree>
    <p:extLst>
      <p:ext uri="{BB962C8B-B14F-4D97-AF65-F5344CB8AC3E}">
        <p14:creationId xmlns:p14="http://schemas.microsoft.com/office/powerpoint/2010/main" val="7424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6408712"/>
          </a:xfrm>
        </p:spPr>
        <p:txBody>
          <a:bodyPr>
            <a:noAutofit/>
          </a:bodyPr>
          <a:lstStyle/>
          <a:p>
            <a:r>
              <a:rPr lang="en-ZA" sz="6600" b="1" dirty="0"/>
              <a:t>DIE EVANGELIE VOLGENS </a:t>
            </a:r>
            <a:br>
              <a:rPr lang="en-ZA" sz="6600" b="1" dirty="0"/>
            </a:br>
            <a:r>
              <a:rPr lang="en-ZA" sz="6600" b="1" dirty="0"/>
              <a:t>JOHANNES</a:t>
            </a:r>
            <a:br>
              <a:rPr lang="en-ZA" sz="7200" b="1" dirty="0"/>
            </a:br>
            <a:br>
              <a:rPr lang="en-ZA" sz="3200" b="1" dirty="0"/>
            </a:br>
            <a:r>
              <a:rPr lang="en-ZA" sz="4800" b="1" dirty="0"/>
              <a:t>‘n </a:t>
            </a:r>
            <a:r>
              <a:rPr lang="en-ZA" sz="4800" b="1" dirty="0" err="1"/>
              <a:t>Teologiese</a:t>
            </a:r>
            <a:r>
              <a:rPr lang="en-ZA" sz="4800" b="1" dirty="0"/>
              <a:t> </a:t>
            </a:r>
            <a:r>
              <a:rPr lang="en-ZA" sz="4800" b="1" dirty="0" err="1"/>
              <a:t>skildery</a:t>
            </a:r>
            <a:r>
              <a:rPr lang="en-ZA" sz="4800" b="1" dirty="0"/>
              <a:t> </a:t>
            </a:r>
            <a:br>
              <a:rPr lang="en-ZA" sz="4800" b="1" dirty="0"/>
            </a:br>
            <a:r>
              <a:rPr lang="en-ZA" sz="4800" b="1" dirty="0"/>
              <a:t>in </a:t>
            </a:r>
            <a:r>
              <a:rPr lang="en-ZA" sz="4800" b="1" dirty="0" err="1"/>
              <a:t>leerstellige</a:t>
            </a:r>
            <a:r>
              <a:rPr lang="en-ZA" sz="4800" b="1" dirty="0"/>
              <a:t> </a:t>
            </a:r>
            <a:r>
              <a:rPr lang="en-ZA" sz="4800" b="1" dirty="0" err="1"/>
              <a:t>kleure</a:t>
            </a:r>
            <a:br>
              <a:rPr lang="en-ZA" sz="4800" b="1" dirty="0"/>
            </a:br>
            <a:r>
              <a:rPr lang="en-ZA" sz="3200" b="1" dirty="0"/>
              <a:t>(Prof JA Du Rand)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05220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nl-NL" sz="7200" b="1" dirty="0"/>
              <a:t>SKRYWER</a:t>
            </a:r>
            <a:endParaRPr lang="en-Z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301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6000" b="1" dirty="0" err="1"/>
              <a:t>Moontlikhede</a:t>
            </a:r>
            <a:r>
              <a:rPr lang="en-ZA" sz="6000" b="1" dirty="0"/>
              <a:t>:</a:t>
            </a:r>
          </a:p>
          <a:p>
            <a:pPr marL="0" indent="0">
              <a:buNone/>
            </a:pPr>
            <a:r>
              <a:rPr lang="nl-NL" sz="2400" b="1" dirty="0"/>
              <a:t>	</a:t>
            </a:r>
          </a:p>
          <a:p>
            <a:pPr marL="0" indent="0">
              <a:buNone/>
            </a:pPr>
            <a:r>
              <a:rPr lang="nl-NL" sz="5400" b="1" dirty="0">
                <a:latin typeface="Arial"/>
                <a:cs typeface="Arial"/>
              </a:rPr>
              <a:t>►</a:t>
            </a:r>
            <a:r>
              <a:rPr lang="nl-NL" sz="5400" b="1" dirty="0"/>
              <a:t>Seun(s) van Sebedeus</a:t>
            </a:r>
            <a:endParaRPr lang="nl-NL" sz="4000" b="1" dirty="0"/>
          </a:p>
          <a:p>
            <a:pPr marL="0" indent="0">
              <a:buNone/>
            </a:pPr>
            <a:r>
              <a:rPr lang="nl-NL" sz="4000" b="1" dirty="0"/>
              <a:t>	Mark 10:35, Luk 5:10, Joh 21:2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28805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b="1" dirty="0"/>
              <a:t>TAAL EN STYL</a:t>
            </a:r>
            <a:endParaRPr lang="en-ZA" sz="4800" b="1" dirty="0"/>
          </a:p>
          <a:p>
            <a:pPr marL="0" indent="0">
              <a:buNone/>
            </a:pPr>
            <a:r>
              <a:rPr lang="nl-NL" b="1" dirty="0"/>
              <a:t>	</a:t>
            </a:r>
            <a:r>
              <a:rPr lang="nl-NL" sz="4400" b="1" dirty="0"/>
              <a:t>Eenvoudige Koine Grieks</a:t>
            </a:r>
          </a:p>
          <a:p>
            <a:pPr marL="0" indent="0">
              <a:buNone/>
            </a:pPr>
            <a:r>
              <a:rPr lang="nl-NL" sz="4400" b="1" dirty="0"/>
              <a:t>	Baie Semitiese invloede</a:t>
            </a:r>
            <a:endParaRPr lang="nl-NL" sz="44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 sz="4400" b="1" dirty="0">
                <a:cs typeface="Arial"/>
              </a:rPr>
              <a:t>	Eiesoortige woordgebruik 	teenoor ander evangelies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191952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5400" b="1" dirty="0" err="1"/>
              <a:t>Roem</a:t>
            </a:r>
            <a:r>
              <a:rPr lang="en-ZA" sz="5400" b="1" dirty="0"/>
              <a:t> </a:t>
            </a:r>
            <a:r>
              <a:rPr lang="en-ZA" sz="5400" b="1" dirty="0" err="1"/>
              <a:t>nie</a:t>
            </a:r>
            <a:r>
              <a:rPr lang="en-ZA" sz="5400" b="1" dirty="0"/>
              <a:t> op </a:t>
            </a:r>
            <a:r>
              <a:rPr lang="en-ZA" sz="5400" b="1" dirty="0" err="1"/>
              <a:t>chronologiese</a:t>
            </a:r>
            <a:r>
              <a:rPr lang="en-ZA" sz="5400" b="1" dirty="0"/>
              <a:t> </a:t>
            </a:r>
            <a:r>
              <a:rPr lang="en-ZA" sz="5400" b="1" dirty="0" err="1"/>
              <a:t>korrektheid</a:t>
            </a:r>
            <a:endParaRPr lang="en-ZA" sz="5400" b="1" dirty="0"/>
          </a:p>
          <a:p>
            <a:pPr marL="914400" lvl="2" indent="0">
              <a:buNone/>
            </a:pPr>
            <a:endParaRPr lang="en-ZA" sz="4600" b="1" dirty="0"/>
          </a:p>
        </p:txBody>
      </p:sp>
    </p:spTree>
    <p:extLst>
      <p:ext uri="{BB962C8B-B14F-4D97-AF65-F5344CB8AC3E}">
        <p14:creationId xmlns:p14="http://schemas.microsoft.com/office/powerpoint/2010/main" val="42085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5400" b="1" dirty="0" err="1"/>
              <a:t>Dualisme</a:t>
            </a:r>
            <a:r>
              <a:rPr lang="en-ZA" sz="5400" b="1" dirty="0"/>
              <a:t>:</a:t>
            </a:r>
          </a:p>
          <a:p>
            <a:pPr marL="0" indent="0">
              <a:buNone/>
            </a:pPr>
            <a:endParaRPr lang="en-ZA" sz="1800" b="1" dirty="0"/>
          </a:p>
          <a:p>
            <a:pPr marL="0" indent="0">
              <a:buNone/>
            </a:pPr>
            <a:r>
              <a:rPr lang="en-ZA" sz="4400" b="1" dirty="0">
                <a:latin typeface="Arial"/>
                <a:cs typeface="Arial"/>
              </a:rPr>
              <a:t>●</a:t>
            </a:r>
            <a:r>
              <a:rPr lang="en-ZA" sz="4400" b="1" dirty="0" err="1"/>
              <a:t>Vertikale</a:t>
            </a:r>
            <a:endParaRPr lang="en-ZA" sz="4400" b="1" dirty="0"/>
          </a:p>
          <a:p>
            <a:pPr marL="0" indent="0">
              <a:buNone/>
            </a:pPr>
            <a:r>
              <a:rPr lang="en-ZA" sz="4400" b="1" dirty="0"/>
              <a:t>	</a:t>
            </a:r>
            <a:r>
              <a:rPr lang="en-ZA" sz="3600" b="1" dirty="0" err="1"/>
              <a:t>Wêreld</a:t>
            </a:r>
            <a:r>
              <a:rPr lang="en-ZA" sz="3600" b="1" dirty="0"/>
              <a:t> van </a:t>
            </a:r>
            <a:r>
              <a:rPr lang="en-ZA" sz="3600" b="1" dirty="0" err="1"/>
              <a:t>bo</a:t>
            </a:r>
            <a:r>
              <a:rPr lang="en-ZA" sz="3600" b="1" dirty="0"/>
              <a:t> </a:t>
            </a:r>
            <a:r>
              <a:rPr lang="en-ZA" sz="3600" b="1" dirty="0" err="1"/>
              <a:t>en</a:t>
            </a:r>
            <a:r>
              <a:rPr lang="en-ZA" sz="3600" b="1" dirty="0"/>
              <a:t> ‘n </a:t>
            </a:r>
            <a:r>
              <a:rPr lang="en-ZA" sz="3600" b="1" dirty="0" err="1"/>
              <a:t>wêreld</a:t>
            </a:r>
            <a:r>
              <a:rPr lang="en-ZA" sz="3600" b="1" dirty="0"/>
              <a:t> van </a:t>
            </a:r>
            <a:r>
              <a:rPr lang="en-ZA" sz="3600" b="1" dirty="0" err="1"/>
              <a:t>onder</a:t>
            </a:r>
            <a:endParaRPr lang="en-ZA" sz="3600" b="1" dirty="0"/>
          </a:p>
          <a:p>
            <a:pPr marL="0" indent="0">
              <a:buNone/>
            </a:pPr>
            <a:endParaRPr lang="en-ZA" sz="3600" b="1" dirty="0"/>
          </a:p>
          <a:p>
            <a:pPr marL="0" indent="0">
              <a:buNone/>
            </a:pPr>
            <a:r>
              <a:rPr lang="en-ZA" sz="4400" b="1" dirty="0">
                <a:latin typeface="Arial"/>
                <a:cs typeface="Arial"/>
              </a:rPr>
              <a:t>●</a:t>
            </a:r>
            <a:r>
              <a:rPr lang="en-ZA" sz="4400" b="1" dirty="0" err="1"/>
              <a:t>Horisontale</a:t>
            </a:r>
            <a:endParaRPr lang="en-ZA" sz="4400" b="1" dirty="0"/>
          </a:p>
          <a:p>
            <a:pPr marL="0" indent="0">
              <a:buNone/>
            </a:pPr>
            <a:r>
              <a:rPr lang="en-ZA" sz="3600" b="1" dirty="0"/>
              <a:t>	</a:t>
            </a:r>
            <a:r>
              <a:rPr lang="en-ZA" sz="3600" b="1" dirty="0" err="1"/>
              <a:t>Futuristies-eskatologies</a:t>
            </a:r>
            <a:r>
              <a:rPr lang="en-ZA" sz="3600" b="1" dirty="0"/>
              <a:t> </a:t>
            </a:r>
            <a:r>
              <a:rPr lang="en-ZA" sz="3600" b="1" dirty="0" err="1"/>
              <a:t>en</a:t>
            </a:r>
            <a:r>
              <a:rPr lang="en-ZA" sz="3600" b="1" dirty="0"/>
              <a:t> </a:t>
            </a:r>
            <a:r>
              <a:rPr lang="en-ZA" sz="3600" b="1" dirty="0" err="1"/>
              <a:t>gerealiseerd</a:t>
            </a:r>
            <a:r>
              <a:rPr lang="en-ZA" sz="3600" b="1" dirty="0"/>
              <a:t>-	</a:t>
            </a:r>
            <a:r>
              <a:rPr lang="en-ZA" sz="3600" b="1" dirty="0" err="1"/>
              <a:t>eskatologies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418609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en-ZA" sz="6000" b="1" dirty="0"/>
              <a:t>OPVALLENDE KENMERKE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5400" b="1" dirty="0" err="1"/>
              <a:t>Eskatologie</a:t>
            </a:r>
            <a:r>
              <a:rPr lang="en-ZA" sz="5400" b="1" dirty="0"/>
              <a:t>:</a:t>
            </a:r>
          </a:p>
          <a:p>
            <a:pPr marL="0" indent="0">
              <a:buNone/>
            </a:pPr>
            <a:endParaRPr lang="en-ZA" sz="18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</a:t>
            </a:r>
            <a:r>
              <a:rPr lang="en-ZA" sz="4400" b="1" dirty="0" err="1">
                <a:cs typeface="Arial"/>
              </a:rPr>
              <a:t>Gerealiseerd</a:t>
            </a:r>
            <a:r>
              <a:rPr lang="en-ZA" sz="4400" b="1" dirty="0">
                <a:cs typeface="Arial"/>
              </a:rPr>
              <a:t> </a:t>
            </a:r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	(3:36)</a:t>
            </a:r>
            <a:endParaRPr lang="en-ZA" b="1" dirty="0"/>
          </a:p>
          <a:p>
            <a:pPr marL="0" indent="0">
              <a:buNone/>
            </a:pPr>
            <a:endParaRPr lang="en-ZA" sz="2000" b="1" dirty="0"/>
          </a:p>
          <a:p>
            <a:pPr marL="0" indent="0">
              <a:buNone/>
            </a:pPr>
            <a:r>
              <a:rPr lang="en-ZA" sz="4400" b="1" dirty="0">
                <a:cs typeface="Arial"/>
              </a:rPr>
              <a:t>●</a:t>
            </a:r>
            <a:r>
              <a:rPr lang="en-ZA" sz="4400" b="1" dirty="0" err="1">
                <a:cs typeface="Arial"/>
              </a:rPr>
              <a:t>Voltrekking</a:t>
            </a:r>
            <a:r>
              <a:rPr lang="en-ZA" sz="4400" b="1" dirty="0">
                <a:cs typeface="Arial"/>
              </a:rPr>
              <a:t> in die </a:t>
            </a:r>
            <a:r>
              <a:rPr lang="en-ZA" sz="4400" b="1" dirty="0" err="1">
                <a:cs typeface="Arial"/>
              </a:rPr>
              <a:t>toekoms</a:t>
            </a:r>
            <a:r>
              <a:rPr lang="en-ZA" sz="4400" b="1" dirty="0">
                <a:cs typeface="Arial"/>
              </a:rPr>
              <a:t> 	(5:28,6:39)</a:t>
            </a: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327180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232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DIE JOHANNESE GESKRIFTE </vt:lpstr>
      <vt:lpstr>PowerPoint Presentation</vt:lpstr>
      <vt:lpstr>Johannes moet  gelees word…</vt:lpstr>
      <vt:lpstr>DIE EVANGELIE VOLGENS  JOHANNES  ‘n Teologiese skildery  in leerstellige kleure (Prof JA Du Rand)</vt:lpstr>
      <vt:lpstr>SKRYWER</vt:lpstr>
      <vt:lpstr>OPVALLENDE KENMERKE</vt:lpstr>
      <vt:lpstr>OPVALLENDE KENMERKE</vt:lpstr>
      <vt:lpstr>OPVALLENDE KENMERKE</vt:lpstr>
      <vt:lpstr>OPVALLENDE KENMERKE</vt:lpstr>
      <vt:lpstr>OPVALLENDE KENMERKE</vt:lpstr>
      <vt:lpstr>OPVALLENDE KENMERKE</vt:lpstr>
      <vt:lpstr>Teologie</vt:lpstr>
      <vt:lpstr>Teologie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EVANGELIE VOLGENS MARKUS</dc:title>
  <dc:creator>Otto Clasen</dc:creator>
  <cp:lastModifiedBy>otto.clasen@gmail.com</cp:lastModifiedBy>
  <cp:revision>105</cp:revision>
  <dcterms:created xsi:type="dcterms:W3CDTF">2019-05-16T14:44:55Z</dcterms:created>
  <dcterms:modified xsi:type="dcterms:W3CDTF">2020-05-18T05:18:33Z</dcterms:modified>
</cp:coreProperties>
</file>